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4"/>
    <p:sldMasterId id="2147484014" r:id="rId5"/>
    <p:sldMasterId id="2147484022" r:id="rId6"/>
  </p:sldMasterIdLst>
  <p:notesMasterIdLst>
    <p:notesMasterId r:id="rId8"/>
  </p:notesMasterIdLst>
  <p:sldIdLst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7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C31"/>
    <a:srgbClr val="2E518E"/>
    <a:srgbClr val="0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14415-C5F0-4D8B-B4BA-E0BED7D57042}" v="42" dt="2023-07-11T07:05:05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666"/>
  </p:normalViewPr>
  <p:slideViewPr>
    <p:cSldViewPr snapToGrid="0" snapToObjects="1">
      <p:cViewPr varScale="1">
        <p:scale>
          <a:sx n="72" d="100"/>
          <a:sy n="72" d="100"/>
        </p:scale>
        <p:origin x="990" y="60"/>
      </p:cViewPr>
      <p:guideLst>
        <p:guide orient="horz" pos="2160"/>
        <p:guide pos="288"/>
        <p:guide pos="74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8E-4B9C-9C39-895B101631A1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8E-4B9C-9C39-895B101631A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8E-4B9C-9C39-895B101631A1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8E-4B9C-9C39-895B101631A1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28E-4B9C-9C39-895B101631A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EE7C3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3DF-4141-ACF2-B67F13CC2691}"/>
              </c:ext>
            </c:extLst>
          </c:dPt>
          <c:cat>
            <c:strRef>
              <c:f>Sheet1!$E$23:$E$34</c:f>
              <c:strCache>
                <c:ptCount val="12"/>
                <c:pt idx="0">
                  <c:v>EFS</c:v>
                </c:pt>
                <c:pt idx="1">
                  <c:v>FS</c:v>
                </c:pt>
                <c:pt idx="2">
                  <c:v>EFG2</c:v>
                </c:pt>
                <c:pt idx="3">
                  <c:v>EFG3</c:v>
                </c:pt>
                <c:pt idx="4">
                  <c:v>FG1</c:v>
                </c:pt>
                <c:pt idx="5">
                  <c:v>EFA</c:v>
                </c:pt>
                <c:pt idx="6">
                  <c:v>EFF4</c:v>
                </c:pt>
                <c:pt idx="7">
                  <c:v>EFW</c:v>
                </c:pt>
                <c:pt idx="8">
                  <c:v>EFX6</c:v>
                </c:pt>
                <c:pt idx="9">
                  <c:v>FF1</c:v>
                </c:pt>
                <c:pt idx="10">
                  <c:v>FX5</c:v>
                </c:pt>
                <c:pt idx="11">
                  <c:v>FW5</c:v>
                </c:pt>
              </c:strCache>
            </c:strRef>
          </c:cat>
          <c:val>
            <c:numRef>
              <c:f>Sheet1!$F$23:$F$34</c:f>
              <c:numCache>
                <c:formatCode>General</c:formatCode>
                <c:ptCount val="12"/>
                <c:pt idx="0">
                  <c:v>4.5999999999999996</c:v>
                </c:pt>
                <c:pt idx="1">
                  <c:v>4.4000000000000004</c:v>
                </c:pt>
                <c:pt idx="2">
                  <c:v>2.5</c:v>
                </c:pt>
                <c:pt idx="3">
                  <c:v>3.3</c:v>
                </c:pt>
                <c:pt idx="4">
                  <c:v>2</c:v>
                </c:pt>
                <c:pt idx="5">
                  <c:v>2.6</c:v>
                </c:pt>
                <c:pt idx="6">
                  <c:v>4</c:v>
                </c:pt>
                <c:pt idx="7">
                  <c:v>6</c:v>
                </c:pt>
                <c:pt idx="8">
                  <c:v>4.5</c:v>
                </c:pt>
                <c:pt idx="9">
                  <c:v>3.6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8E-4B9C-9C39-895B10163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5628400"/>
        <c:axId val="1615610096"/>
      </c:barChart>
      <c:catAx>
        <c:axId val="161562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rgbClr val="5E5E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5610096"/>
        <c:crosses val="autoZero"/>
        <c:auto val="1"/>
        <c:lblAlgn val="ctr"/>
        <c:lblOffset val="100"/>
        <c:noMultiLvlLbl val="0"/>
      </c:catAx>
      <c:valAx>
        <c:axId val="1615610096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900" b="1" i="0" u="none" strike="noStrike" kern="1200" baseline="0">
                    <a:solidFill>
                      <a:srgbClr val="5E5E5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b="1" i="0" u="none" strike="noStrike" kern="1200" baseline="0">
                    <a:solidFill>
                      <a:srgbClr val="5E5E5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Attenuation (dB) with Thickness t = 0.1 mm </a:t>
                </a:r>
              </a:p>
            </c:rich>
          </c:tx>
          <c:layout>
            <c:manualLayout>
              <c:xMode val="edge"/>
              <c:yMode val="edge"/>
              <c:x val="0.35734464196919657"/>
              <c:y val="0.918738884270759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900" b="1" i="0" u="none" strike="noStrike" kern="1200" baseline="0">
                  <a:solidFill>
                    <a:srgbClr val="5E5E5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61562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900" b="1" i="0" u="none" strike="noStrike" kern="1200" baseline="0">
          <a:solidFill>
            <a:srgbClr val="5E5E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0A9F3-AE65-8A4B-B5CD-6D3C38F8396E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6CD3-1182-044C-A850-92D2A1C4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3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406438" y="7542213"/>
            <a:ext cx="36201351" cy="2036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7708E-5230-4C58-B5D6-0180C5BBAC1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1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CDEE-3F3C-AD4D-8F8F-42B02C83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59" y="1603649"/>
            <a:ext cx="1060704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21765-0B55-5143-9102-D1D1C72B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©KEMET Corporation.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BF4E-FAB2-8344-9889-E4C63DB8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5761-65BE-4A43-973D-130C1FA1A0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7EA70-E93F-074A-BF03-259284FE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18F3DC-D341-7D43-910B-6A9AA1E54DAD}"/>
              </a:ext>
            </a:extLst>
          </p:cNvPr>
          <p:cNvSpPr/>
          <p:nvPr userDrawn="1"/>
        </p:nvSpPr>
        <p:spPr>
          <a:xfrm>
            <a:off x="4747164" y="-2919"/>
            <a:ext cx="7434193" cy="6866389"/>
          </a:xfrm>
          <a:prstGeom prst="rect">
            <a:avLst/>
          </a:prstGeom>
          <a:solidFill>
            <a:srgbClr val="00489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95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4793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1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4793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74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004793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06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69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9" descr="Picture 9"/>
          <p:cNvPicPr>
            <a:picLocks noChangeAspect="1"/>
          </p:cNvPicPr>
          <p:nvPr/>
        </p:nvPicPr>
        <p:blipFill>
          <a:blip r:embed="rId2"/>
          <a:srcRect l="283" r="283"/>
          <a:stretch>
            <a:fillRect/>
          </a:stretch>
        </p:blipFill>
        <p:spPr>
          <a:xfrm>
            <a:off x="427296" y="363985"/>
            <a:ext cx="1532512" cy="53716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bg object 16"/>
          <p:cNvSpPr/>
          <p:nvPr/>
        </p:nvSpPr>
        <p:spPr>
          <a:xfrm>
            <a:off x="3924298" y="0"/>
            <a:ext cx="8277365" cy="6858000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5251" y="3129961"/>
            <a:ext cx="1550851" cy="365126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  <a:lvl2pPr algn="l">
              <a:defRPr sz="1400" b="1"/>
            </a:lvl2pPr>
            <a:lvl3pPr algn="l">
              <a:defRPr sz="1400" b="1"/>
            </a:lvl3pPr>
            <a:lvl4pPr algn="l">
              <a:defRPr sz="1400" b="1"/>
            </a:lvl4pPr>
            <a:lvl5pPr algn="l">
              <a:defRPr sz="1400" b="1"/>
            </a:lvl5pPr>
          </a:lstStyle>
          <a:p>
            <a:r>
              <a:t>Device Applications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" name="Text Placeholder 14"/>
          <p:cNvSpPr>
            <a:spLocks noGrp="1"/>
          </p:cNvSpPr>
          <p:nvPr>
            <p:ph type="body" sz="quarter" idx="2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Product Name Here</a:t>
            </a:r>
          </a:p>
        </p:txBody>
      </p:sp>
      <p:sp>
        <p:nvSpPr>
          <p:cNvPr id="41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4241799" y="293912"/>
            <a:ext cx="7592850" cy="306978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1520" b="1"/>
            </a:lvl1pPr>
          </a:lstStyle>
          <a:p>
            <a:r>
              <a:t>NAME OR DESCRIPTION INTRO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77950" y="1701800"/>
            <a:ext cx="3316150" cy="1079500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</a:t>
            </a:r>
          </a:p>
        </p:txBody>
      </p:sp>
      <p:sp>
        <p:nvSpPr>
          <p:cNvPr id="4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303348" y="5927633"/>
            <a:ext cx="2434047" cy="365126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URL for more information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726680" y="1537139"/>
            <a:ext cx="1298723" cy="87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140388" y="3129961"/>
            <a:ext cx="1258751" cy="342901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Benefits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277949" y="3683000"/>
            <a:ext cx="1246051" cy="838200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2140387" y="3683000"/>
            <a:ext cx="1347651" cy="914400"/>
          </a:xfrm>
          <a:prstGeom prst="rect">
            <a:avLst/>
          </a:prstGeom>
        </p:spPr>
        <p:txBody>
          <a:bodyPr/>
          <a:lstStyle>
            <a:lvl1pPr algn="l">
              <a:lnSpc>
                <a:spcPts val="1500"/>
              </a:lnSpc>
              <a:defRPr sz="1200">
                <a:solidFill>
                  <a:srgbClr val="1A1918"/>
                </a:solidFill>
              </a:defRPr>
            </a:lvl1pPr>
          </a:lstStyle>
          <a:p>
            <a:r>
              <a:t>Placeholder text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105900" y="1537139"/>
            <a:ext cx="1298722" cy="87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0502900" y="1537139"/>
            <a:ext cx="1298722" cy="87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4267200" y="1549400"/>
            <a:ext cx="1562100" cy="365125"/>
          </a:xfrm>
          <a:prstGeom prst="rect">
            <a:avLst/>
          </a:prstGeom>
        </p:spPr>
        <p:txBody>
          <a:bodyPr/>
          <a:lstStyle>
            <a:lvl1pPr algn="l">
              <a:defRPr sz="1400" b="1"/>
            </a:lvl1pPr>
          </a:lstStyle>
          <a:p>
            <a:r>
              <a:t>Characteristics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37300" y="1537139"/>
            <a:ext cx="1298722" cy="8763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469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3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E561-5046-954A-9EC0-D229EDE22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759" y="1950187"/>
            <a:ext cx="5349241" cy="70173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F50B3-AFCB-8F4C-8BD7-0B48D9373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59" y="2840270"/>
            <a:ext cx="534924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79F36-224A-FC48-931D-0C7DA1E1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59" y="6356350"/>
            <a:ext cx="2597690" cy="365125"/>
          </a:xfrm>
        </p:spPr>
        <p:txBody>
          <a:bodyPr/>
          <a:lstStyle/>
          <a:p>
            <a:r>
              <a:rPr lang="en-US"/>
              <a:t>©KEMET Corporation.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6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AC331-712D-114E-8940-E0B154223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759" y="159520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22C0D-5D4C-424B-9739-6C35B9CEE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3" y="159520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FE848-1DE0-5849-AADA-2C6C3CFD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©KEMET Corporation.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91EBD-028E-CA41-BB2D-7E0C5C6F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5761-65BE-4A43-973D-130C1FA1A0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E244D-8C31-1F40-A416-DBDC2B41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8" y="804213"/>
            <a:ext cx="10698485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9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D0191-0F71-B047-80E8-25DA0BC38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59" y="1592287"/>
            <a:ext cx="5157787" cy="6416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D7063-E756-A44B-ACDC-A18FD644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759" y="2233950"/>
            <a:ext cx="5157787" cy="37230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F1A46-AEEB-9F4A-ACA4-91595184F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5246" y="1592287"/>
            <a:ext cx="5183188" cy="6416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62866-B156-4E44-9FCA-2563B61C3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246" y="2233950"/>
            <a:ext cx="5183188" cy="37230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A0141-2ECF-0046-85FC-BE5751ED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59" y="6356350"/>
            <a:ext cx="2272014" cy="365125"/>
          </a:xfrm>
        </p:spPr>
        <p:txBody>
          <a:bodyPr/>
          <a:lstStyle/>
          <a:p>
            <a:r>
              <a:rPr lang="en-US"/>
              <a:t>©KEMET Corporation. All Rights Reserved.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FD3A5-B533-754A-824E-E9ECB8F4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5761-65BE-4A43-973D-130C1FA1A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5DCEB6B-F2DE-0141-ABEE-6AEAC300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8" y="804213"/>
            <a:ext cx="10661675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115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6076-3EA7-6C46-BD7C-4F50A3B8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9" y="804213"/>
            <a:ext cx="10695192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9A094-BFA4-3746-AF7E-DADC5BBF0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©KEMET Corporation.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2A5FC-4BD5-E747-89E5-F7674635E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25761-65BE-4A43-973D-130C1FA1A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E1833-5BF8-6740-8156-E12F6958EA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6125" y="1502264"/>
            <a:ext cx="5212080" cy="2148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ED58457-7AD7-154C-B7EB-EE2B494A3E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9871" y="1502264"/>
            <a:ext cx="5212080" cy="2148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BC28DD4-350C-4347-849E-A0B1E8E06B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6125" y="3838655"/>
            <a:ext cx="5212080" cy="2148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EA71472-FB6C-4145-8406-3A5B5DFCC3D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9871" y="3838655"/>
            <a:ext cx="5212080" cy="2148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59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E55FAA-269C-6841-A038-D3BCDA4B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759" y="6356350"/>
            <a:ext cx="2284540" cy="365125"/>
          </a:xfrm>
        </p:spPr>
        <p:txBody>
          <a:bodyPr/>
          <a:lstStyle/>
          <a:p>
            <a:r>
              <a:rPr lang="en-US"/>
              <a:t>©KEMET Corporation.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17D2B-3557-6441-80AC-13ACCC49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5761-65BE-4A43-973D-130C1FA1A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01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67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14F74-F843-814E-ADC3-64C033377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75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©KEMET Corporation.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3EA59-C067-8140-8BA3-C309B4F2D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25761-65BE-4A43-973D-130C1FA1A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EDE87E-F917-154F-9E1E-3084561C73FE}"/>
              </a:ext>
            </a:extLst>
          </p:cNvPr>
          <p:cNvSpPr/>
          <p:nvPr userDrawn="1"/>
        </p:nvSpPr>
        <p:spPr>
          <a:xfrm>
            <a:off x="4747164" y="-2919"/>
            <a:ext cx="7434193" cy="6866389"/>
          </a:xfrm>
          <a:prstGeom prst="rect">
            <a:avLst/>
          </a:prstGeom>
          <a:solidFill>
            <a:srgbClr val="004894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9EDC6051-C23A-194D-AF70-EE204704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8" y="804213"/>
            <a:ext cx="10607041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172A339-52F0-5643-B99A-AB7861E51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58" y="1603649"/>
            <a:ext cx="1060704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09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20" r:id="rId2"/>
    <p:sldLayoutId id="2147484005" r:id="rId3"/>
    <p:sldLayoutId id="2147484006" r:id="rId4"/>
    <p:sldLayoutId id="2147484007" r:id="rId5"/>
    <p:sldLayoutId id="2147484013" r:id="rId6"/>
    <p:sldLayoutId id="2147484009" r:id="rId7"/>
    <p:sldLayoutId id="214748402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Monaco" pitchFamily="2" charset="77"/>
        <a:buChar char="⎼"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stem Font Regular"/>
        <a:buChar char="▸"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0240" y="0"/>
            <a:ext cx="7732014" cy="6812280"/>
          </a:xfrm>
          <a:custGeom>
            <a:avLst/>
            <a:gdLst/>
            <a:ahLst/>
            <a:cxnLst/>
            <a:rect l="l" t="t" r="r" b="b"/>
            <a:pathLst>
              <a:path w="7565390" h="6812280">
                <a:moveTo>
                  <a:pt x="7564831" y="0"/>
                </a:moveTo>
                <a:lnTo>
                  <a:pt x="0" y="0"/>
                </a:lnTo>
                <a:lnTo>
                  <a:pt x="0" y="6812280"/>
                </a:lnTo>
                <a:lnTo>
                  <a:pt x="7564831" y="6812280"/>
                </a:lnTo>
                <a:lnTo>
                  <a:pt x="7564831" y="0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2266" y="699468"/>
            <a:ext cx="5634990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4793"/>
                </a:solidFill>
                <a:latin typeface="Red Hat Display"/>
                <a:cs typeface="Red Hat Display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7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/>
          <a:srcRect l="283" r="283"/>
          <a:stretch>
            <a:fillRect/>
          </a:stretch>
        </p:blipFill>
        <p:spPr>
          <a:xfrm>
            <a:off x="427296" y="363985"/>
            <a:ext cx="1532512" cy="5371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g object 16"/>
          <p:cNvSpPr/>
          <p:nvPr/>
        </p:nvSpPr>
        <p:spPr>
          <a:xfrm>
            <a:off x="3924298" y="0"/>
            <a:ext cx="8277365" cy="6858000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277949" y="1277619"/>
            <a:ext cx="1813611" cy="34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241801" y="640033"/>
            <a:ext cx="7581901" cy="574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Product Name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32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chemeClr val="accent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hyperlink" Target="https://www.kemet.com/en/us/emc/flex-suppress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1A97970A-D66E-EF8E-1A6B-C24E6A00F44D}"/>
              </a:ext>
            </a:extLst>
          </p:cNvPr>
          <p:cNvSpPr txBox="1">
            <a:spLocks/>
          </p:cNvSpPr>
          <p:nvPr/>
        </p:nvSpPr>
        <p:spPr>
          <a:xfrm>
            <a:off x="343301" y="1335737"/>
            <a:ext cx="3316150" cy="179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0960" tIns="60960" rIns="60960" bIns="60960">
            <a:spAutoFit/>
          </a:bodyPr>
          <a:lstStyle>
            <a:defPPr>
              <a:defRPr lang="en-US"/>
            </a:defPPr>
            <a:lvl1pPr marR="0" lvl="0" indent="0" fontAlgn="auto" hangingPunc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kern="0" cap="none" spc="0" normalizeH="0" baseline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 marL="0" marR="0" indent="45720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accent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accent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accent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accent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chemeClr val="accent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chemeClr val="accent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chemeClr val="accent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chemeClr val="accent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KEMET Noise Suppression Sheet </a:t>
            </a:r>
            <a:br>
              <a:rPr lang="en-US" dirty="0"/>
            </a:br>
            <a:r>
              <a:rPr lang="en-US" dirty="0"/>
              <a:t>FLEX SUPPRESSOR ® is effectively designed  for high frequency noise that is generated from electronic devices. The flexible sheet is a polymer base, blended with micron-sized magnetic powders dispersed throughout the material. These sheets are effective for electromagnetic wave and resonance suppression and can be cut into a variety of shapes and sizes.</a:t>
            </a:r>
          </a:p>
          <a:p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5D06FA9-2A51-7AC8-42E7-78276F99EBC9}"/>
              </a:ext>
            </a:extLst>
          </p:cNvPr>
          <p:cNvGrpSpPr/>
          <p:nvPr/>
        </p:nvGrpSpPr>
        <p:grpSpPr>
          <a:xfrm>
            <a:off x="335989" y="2936109"/>
            <a:ext cx="2128180" cy="275391"/>
            <a:chOff x="266565" y="2964390"/>
            <a:chExt cx="2128180" cy="275391"/>
          </a:xfrm>
        </p:grpSpPr>
        <p:sp>
          <p:nvSpPr>
            <p:cNvPr id="65" name="Text Placeholder 8">
              <a:extLst>
                <a:ext uri="{FF2B5EF4-FFF2-40B4-BE49-F238E27FC236}">
                  <a16:creationId xmlns:a16="http://schemas.microsoft.com/office/drawing/2014/main" id="{B959C7D7-C514-49D0-8A65-563BD3194B77}"/>
                </a:ext>
              </a:extLst>
            </p:cNvPr>
            <p:cNvSpPr txBox="1">
              <a:spLocks/>
            </p:cNvSpPr>
            <p:nvPr/>
          </p:nvSpPr>
          <p:spPr>
            <a:xfrm>
              <a:off x="266565" y="2964390"/>
              <a:ext cx="1258750" cy="2753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>
              <a:normAutofit lnSpcReduction="10000"/>
            </a:bodyPr>
            <a:lstStyle>
              <a:lvl1pPr marL="0" marR="0" indent="0" algn="l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r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r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r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r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0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2641600" marR="0" indent="-355600" algn="r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3098800" marR="0" indent="-355600" algn="r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3556000" marR="0" indent="-355600" algn="r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4013200" marR="0" indent="-355600" algn="r" defTabSz="914400" rtl="0" latinLnBrk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2800" b="0" i="0" u="none" strike="noStrike" cap="none" spc="0" baseline="0">
                  <a:solidFill>
                    <a:schemeClr val="accent3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04F83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Features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8DED79E-702D-9EC2-C7B2-6035B3DBBD30}"/>
                </a:ext>
              </a:extLst>
            </p:cNvPr>
            <p:cNvCxnSpPr>
              <a:cxnSpLocks/>
            </p:cNvCxnSpPr>
            <p:nvPr/>
          </p:nvCxnSpPr>
          <p:spPr>
            <a:xfrm>
              <a:off x="1143839" y="3102085"/>
              <a:ext cx="12509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9">
            <a:extLst>
              <a:ext uri="{FF2B5EF4-FFF2-40B4-BE49-F238E27FC236}">
                <a16:creationId xmlns:a16="http://schemas.microsoft.com/office/drawing/2014/main" id="{5C1A1035-6093-7A8F-ECDF-A473FCBA024E}"/>
              </a:ext>
            </a:extLst>
          </p:cNvPr>
          <p:cNvSpPr txBox="1"/>
          <p:nvPr/>
        </p:nvSpPr>
        <p:spPr>
          <a:xfrm>
            <a:off x="341801" y="3207286"/>
            <a:ext cx="343834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60" tIns="60960" rIns="60960" bIns="60960">
            <a:spAutoFit/>
          </a:bodyPr>
          <a:lstStyle/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7A7A7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2F528F"/>
                </a:solidFill>
              </a:defRPr>
            </a:pPr>
            <a:r>
              <a:rPr kumimoji="0" lang="fr-CH" sz="1100" b="0" i="0" u="none" strike="noStrike" kern="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RoHS compliant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1A191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7A7A7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2F528F"/>
                </a:solidFill>
              </a:defRPr>
            </a:pPr>
            <a:r>
              <a: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 M</a:t>
            </a:r>
            <a:r>
              <a:rPr kumimoji="0" lang="el-GR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Ω</a:t>
            </a:r>
            <a:r>
              <a:rPr kumimoji="0" lang="fr-CH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1A191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/sq. typical surface resistivity</a:t>
            </a: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7A7A7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2F528F"/>
                </a:solidFill>
              </a:defRPr>
            </a:pPr>
            <a:r>
              <a:rPr lang="fr-CH" altLang="ja-JP" sz="1100" kern="0" dirty="0">
                <a:solidFill>
                  <a:srgbClr val="1A1918"/>
                </a:solidFill>
                <a:latin typeface="Arial"/>
                <a:cs typeface="Arial"/>
                <a:sym typeface="Arial"/>
              </a:rPr>
              <a:t>UL file N° E176124</a:t>
            </a:r>
            <a:endParaRPr kumimoji="0" lang="en-US" altLang="ja-JP" sz="1100" b="0" i="0" u="none" strike="noStrike" kern="0" cap="none" spc="0" normalizeH="0" baseline="0" noProof="0" dirty="0">
              <a:ln>
                <a:noFill/>
              </a:ln>
              <a:solidFill>
                <a:srgbClr val="1A191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F84EB4B-AB70-4846-B101-9CB4C3BB6E44}"/>
              </a:ext>
            </a:extLst>
          </p:cNvPr>
          <p:cNvSpPr>
            <a:spLocks/>
          </p:cNvSpPr>
          <p:nvPr/>
        </p:nvSpPr>
        <p:spPr>
          <a:xfrm>
            <a:off x="4125285" y="1335737"/>
            <a:ext cx="5316146" cy="630942"/>
          </a:xfrm>
          <a:prstGeom prst="rect">
            <a:avLst/>
          </a:prstGeom>
          <a:ln w="12700">
            <a:miter lim="400000"/>
          </a:ln>
        </p:spPr>
        <p:txBody>
          <a:bodyPr wrap="square" lIns="60960" tIns="60960" rIns="60960" bIns="60960">
            <a:spAutoFit/>
          </a:bodyPr>
          <a:lstStyle/>
          <a:p>
            <a:pPr marL="171450" indent="-171450" hangingPunct="0"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1A1918"/>
                </a:solidFill>
                <a:latin typeface="Arial"/>
                <a:cs typeface="Arial"/>
              </a:rPr>
              <a:t>Permeability range from 25 to 250</a:t>
            </a:r>
          </a:p>
          <a:p>
            <a:pPr marL="171450" indent="-171450" hangingPunct="0"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1A1918"/>
                </a:solidFill>
                <a:latin typeface="Arial"/>
                <a:cs typeface="Arial"/>
              </a:rPr>
              <a:t>Operating temperature from –40°C to 105°C (FF1 &amp; EFF4 125°C)</a:t>
            </a:r>
          </a:p>
          <a:p>
            <a:pPr marL="171450" indent="-171450" hangingPunct="0">
              <a:buClr>
                <a:srgbClr val="535353"/>
              </a:buClr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1A1918"/>
                </a:solidFill>
                <a:latin typeface="Arial"/>
                <a:cs typeface="Arial"/>
              </a:rPr>
              <a:t>Operating frequency from 1 MHz to 40 GHz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03C7622-2F75-7A4F-436C-38F5F3CDE6F9}"/>
              </a:ext>
            </a:extLst>
          </p:cNvPr>
          <p:cNvGrpSpPr/>
          <p:nvPr/>
        </p:nvGrpSpPr>
        <p:grpSpPr>
          <a:xfrm>
            <a:off x="4161729" y="2082228"/>
            <a:ext cx="7206386" cy="307777"/>
            <a:chOff x="4615500" y="2082228"/>
            <a:chExt cx="7206386" cy="307777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8BA8F78-B7DB-1844-84C5-D8957EF9E2BD}"/>
                </a:ext>
              </a:extLst>
            </p:cNvPr>
            <p:cNvSpPr>
              <a:spLocks/>
            </p:cNvSpPr>
            <p:nvPr/>
          </p:nvSpPr>
          <p:spPr>
            <a:xfrm>
              <a:off x="4615500" y="2082228"/>
              <a:ext cx="4800846" cy="307777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/>
            <a:p>
              <a:pPr hangingPunct="0"/>
              <a:r>
                <a:rPr lang="en-US" sz="1400" b="1" kern="0" dirty="0">
                  <a:solidFill>
                    <a:srgbClr val="2F528F"/>
                  </a:solidFill>
                  <a:latin typeface="Arial"/>
                  <a:cs typeface="Arial"/>
                </a:rPr>
                <a:t>Attenuation Characteristics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9493D48-4DDA-8944-A5CD-951A0509D7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01441" y="2243164"/>
              <a:ext cx="4720445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A5951D0-F31D-1399-5FA0-D2B1404AD507}"/>
              </a:ext>
            </a:extLst>
          </p:cNvPr>
          <p:cNvGrpSpPr/>
          <p:nvPr/>
        </p:nvGrpSpPr>
        <p:grpSpPr>
          <a:xfrm>
            <a:off x="335989" y="3940023"/>
            <a:ext cx="3149667" cy="286232"/>
            <a:chOff x="259423" y="3685500"/>
            <a:chExt cx="3149667" cy="2862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F7AC38-4788-4240-B043-9CACE8E4AE7F}"/>
                </a:ext>
              </a:extLst>
            </p:cNvPr>
            <p:cNvSpPr>
              <a:spLocks/>
            </p:cNvSpPr>
            <p:nvPr/>
          </p:nvSpPr>
          <p:spPr>
            <a:xfrm>
              <a:off x="259423" y="3685500"/>
              <a:ext cx="2007839" cy="286232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norm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sz="1400" b="1" kern="0" dirty="0">
                  <a:solidFill>
                    <a:srgbClr val="204F83"/>
                  </a:solidFill>
                  <a:latin typeface="Arial"/>
                  <a:cs typeface="Arial"/>
                </a:rPr>
                <a:t>Part Number System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518B499-4269-C946-A425-05A64845B150}"/>
                </a:ext>
              </a:extLst>
            </p:cNvPr>
            <p:cNvCxnSpPr>
              <a:cxnSpLocks/>
            </p:cNvCxnSpPr>
            <p:nvPr/>
          </p:nvCxnSpPr>
          <p:spPr>
            <a:xfrm>
              <a:off x="2220370" y="3849772"/>
              <a:ext cx="118872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623023" y="6491658"/>
            <a:ext cx="2475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Refer to KEMET datasheets for full details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020" y="6544998"/>
            <a:ext cx="16953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tx2"/>
                </a:solidFill>
                <a:latin typeface="Arial"/>
                <a:cs typeface="Arial"/>
              </a:rPr>
              <a:t>© </a:t>
            </a:r>
            <a:r>
              <a:rPr lang="en-US" sz="600" dirty="0">
                <a:solidFill>
                  <a:schemeClr val="tx2"/>
                </a:solidFill>
                <a:latin typeface="Arial"/>
                <a:cs typeface="Arial"/>
              </a:rPr>
              <a:t>KEMET Corporation. All Rights Reserved.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62EF99-EC24-8B47-94D6-F32A56C40549}"/>
              </a:ext>
            </a:extLst>
          </p:cNvPr>
          <p:cNvSpPr/>
          <p:nvPr/>
        </p:nvSpPr>
        <p:spPr>
          <a:xfrm>
            <a:off x="1431785" y="6349572"/>
            <a:ext cx="1806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7C5E732-8BD8-3148-AA25-D4C115E5C3E9}"/>
              </a:ext>
            </a:extLst>
          </p:cNvPr>
          <p:cNvSpPr txBox="1"/>
          <p:nvPr/>
        </p:nvSpPr>
        <p:spPr>
          <a:xfrm>
            <a:off x="259422" y="4208960"/>
            <a:ext cx="562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EFF4</a:t>
            </a:r>
          </a:p>
        </p:txBody>
      </p:sp>
      <p:sp>
        <p:nvSpPr>
          <p:cNvPr id="81" name="Rectangle 80">
            <a:hlinkClick r:id="rId4"/>
            <a:extLst>
              <a:ext uri="{FF2B5EF4-FFF2-40B4-BE49-F238E27FC236}">
                <a16:creationId xmlns:a16="http://schemas.microsoft.com/office/drawing/2014/main" id="{47F7AC38-4788-4240-B043-9CACE8E4AE7F}"/>
              </a:ext>
            </a:extLst>
          </p:cNvPr>
          <p:cNvSpPr>
            <a:spLocks/>
          </p:cNvSpPr>
          <p:nvPr/>
        </p:nvSpPr>
        <p:spPr>
          <a:xfrm>
            <a:off x="8800866" y="6436260"/>
            <a:ext cx="3257900" cy="28623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9E9F9E"/>
              </a:buClr>
            </a:pPr>
            <a:r>
              <a:rPr lang="en-US" sz="1400" b="1" u="sng" dirty="0">
                <a:solidFill>
                  <a:srgbClr val="204F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FLEX SUPPRESSOR® here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155A0C6-4027-4E10-8F3A-2C42AE90FAAC}"/>
              </a:ext>
            </a:extLst>
          </p:cNvPr>
          <p:cNvSpPr txBox="1"/>
          <p:nvPr/>
        </p:nvSpPr>
        <p:spPr>
          <a:xfrm>
            <a:off x="611011" y="3963862"/>
            <a:ext cx="498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(01)-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E8AC1A-3A6A-46AB-A855-26B026D39C51}"/>
              </a:ext>
            </a:extLst>
          </p:cNvPr>
          <p:cNvSpPr txBox="1"/>
          <p:nvPr/>
        </p:nvSpPr>
        <p:spPr>
          <a:xfrm>
            <a:off x="932212" y="4208960"/>
            <a:ext cx="700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240X240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288DFDB-4862-4BB1-8BBC-894604A6778D}"/>
              </a:ext>
            </a:extLst>
          </p:cNvPr>
          <p:cNvSpPr txBox="1"/>
          <p:nvPr/>
        </p:nvSpPr>
        <p:spPr>
          <a:xfrm>
            <a:off x="1501524" y="4208961"/>
            <a:ext cx="552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T0800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043C494-45BF-4597-A3E3-812A642C4D9F}"/>
              </a:ext>
            </a:extLst>
          </p:cNvPr>
          <p:cNvSpPr/>
          <p:nvPr/>
        </p:nvSpPr>
        <p:spPr>
          <a:xfrm>
            <a:off x="1185440" y="5721761"/>
            <a:ext cx="2069079" cy="6400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Thickness Code </a:t>
            </a: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01 = 0.1 mm</a:t>
            </a: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03 = 0.3 mm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10 = 1.0 mm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25 = 0.025 mm</a:t>
            </a: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50 = 0.05 mm</a:t>
            </a: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100 = 0.1 mm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2630110-8FE7-4392-89AD-CABB709DC744}"/>
              </a:ext>
            </a:extLst>
          </p:cNvPr>
          <p:cNvSpPr/>
          <p:nvPr/>
        </p:nvSpPr>
        <p:spPr>
          <a:xfrm>
            <a:off x="1706271" y="4971351"/>
            <a:ext cx="22778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Size Code 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240X240 = 240 mm X 240 mm sheet</a:t>
            </a:r>
          </a:p>
          <a:p>
            <a:pPr indent="112713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240X80 = 240 mm X 80 mm sheet</a:t>
            </a:r>
          </a:p>
          <a:p>
            <a:pPr indent="112713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240X10M = 240 mm X 10 M roll</a:t>
            </a:r>
          </a:p>
          <a:p>
            <a:pPr indent="112713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5X50M = 5 mm X 50 M tape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CBD39B2-2886-4344-899E-E79334434D5B}"/>
              </a:ext>
            </a:extLst>
          </p:cNvPr>
          <p:cNvSpPr/>
          <p:nvPr/>
        </p:nvSpPr>
        <p:spPr>
          <a:xfrm>
            <a:off x="2283610" y="4374373"/>
            <a:ext cx="165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Adhesive Thickness Code </a:t>
            </a:r>
            <a:b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Blank = No adhesive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T0800 = 0.003 mm</a:t>
            </a:r>
          </a:p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T2900 = 0.01 mm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097DBAA3-B133-4F94-A8B1-D1F1CC68C128}"/>
              </a:ext>
            </a:extLst>
          </p:cNvPr>
          <p:cNvCxnSpPr>
            <a:cxnSpLocks/>
            <a:stCxn id="61" idx="1"/>
            <a:endCxn id="73" idx="2"/>
          </p:cNvCxnSpPr>
          <p:nvPr/>
        </p:nvCxnSpPr>
        <p:spPr>
          <a:xfrm rot="10800000">
            <a:off x="540749" y="4455182"/>
            <a:ext cx="891037" cy="2009807"/>
          </a:xfrm>
          <a:prstGeom prst="bentConnector2">
            <a:avLst/>
          </a:prstGeom>
          <a:ln w="19050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CB40ECC-EA29-4FDE-AAC4-C331C5561E6B}"/>
              </a:ext>
            </a:extLst>
          </p:cNvPr>
          <p:cNvCxnSpPr>
            <a:cxnSpLocks/>
            <a:endCxn id="117" idx="1"/>
          </p:cNvCxnSpPr>
          <p:nvPr/>
        </p:nvCxnSpPr>
        <p:spPr>
          <a:xfrm rot="16200000" flipH="1">
            <a:off x="267099" y="5123460"/>
            <a:ext cx="1511304" cy="325378"/>
          </a:xfrm>
          <a:prstGeom prst="bentConnector2">
            <a:avLst/>
          </a:prstGeom>
          <a:ln w="19050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9547344-D584-4372-80C9-DF2A2D4FA085}"/>
              </a:ext>
            </a:extLst>
          </p:cNvPr>
          <p:cNvCxnSpPr>
            <a:cxnSpLocks/>
            <a:stCxn id="110" idx="2"/>
            <a:endCxn id="118" idx="1"/>
          </p:cNvCxnSpPr>
          <p:nvPr/>
        </p:nvCxnSpPr>
        <p:spPr>
          <a:xfrm rot="16200000" flipH="1">
            <a:off x="1040170" y="4697664"/>
            <a:ext cx="908585" cy="423617"/>
          </a:xfrm>
          <a:prstGeom prst="bentConnector2">
            <a:avLst/>
          </a:prstGeom>
          <a:ln w="19050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97797B-5E0E-4575-C0D8-016943FA3F35}"/>
              </a:ext>
            </a:extLst>
          </p:cNvPr>
          <p:cNvGrpSpPr/>
          <p:nvPr/>
        </p:nvGrpSpPr>
        <p:grpSpPr>
          <a:xfrm>
            <a:off x="4125285" y="2249133"/>
            <a:ext cx="7368528" cy="3310624"/>
            <a:chOff x="4696181" y="2249133"/>
            <a:chExt cx="7368528" cy="3310624"/>
          </a:xfrm>
        </p:grpSpPr>
        <p:graphicFrame>
          <p:nvGraphicFramePr>
            <p:cNvPr id="54" name="グラフ 53">
              <a:extLst>
                <a:ext uri="{FF2B5EF4-FFF2-40B4-BE49-F238E27FC236}">
                  <a16:creationId xmlns:a16="http://schemas.microsoft.com/office/drawing/2014/main" id="{A06639DC-74AA-45D0-A22E-164393BE57B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3774463"/>
                </p:ext>
              </p:extLst>
            </p:nvPr>
          </p:nvGraphicFramePr>
          <p:xfrm>
            <a:off x="4696181" y="2249133"/>
            <a:ext cx="7368528" cy="33106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52E0E5F7-7B16-48F1-9CBF-765A3BEEF1F8}"/>
                </a:ext>
              </a:extLst>
            </p:cNvPr>
            <p:cNvSpPr/>
            <p:nvPr/>
          </p:nvSpPr>
          <p:spPr>
            <a:xfrm>
              <a:off x="10240102" y="2421585"/>
              <a:ext cx="348916" cy="1428187"/>
            </a:xfrm>
            <a:prstGeom prst="rightBrace">
              <a:avLst>
                <a:gd name="adj1" fmla="val 39367"/>
                <a:gd name="adj2" fmla="val 50000"/>
              </a:avLst>
            </a:prstGeom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Brace 56">
              <a:extLst>
                <a:ext uri="{FF2B5EF4-FFF2-40B4-BE49-F238E27FC236}">
                  <a16:creationId xmlns:a16="http://schemas.microsoft.com/office/drawing/2014/main" id="{7D7A778B-1F60-4460-AF21-7C64C10A40C9}"/>
                </a:ext>
              </a:extLst>
            </p:cNvPr>
            <p:cNvSpPr/>
            <p:nvPr/>
          </p:nvSpPr>
          <p:spPr>
            <a:xfrm>
              <a:off x="7989224" y="4009883"/>
              <a:ext cx="348916" cy="537809"/>
            </a:xfrm>
            <a:prstGeom prst="rightBrace">
              <a:avLst>
                <a:gd name="adj1" fmla="val 39367"/>
                <a:gd name="adj2" fmla="val 50000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AD060-1826-4C70-B812-CFB1E4DE3701}"/>
                </a:ext>
              </a:extLst>
            </p:cNvPr>
            <p:cNvSpPr txBox="1"/>
            <p:nvPr/>
          </p:nvSpPr>
          <p:spPr>
            <a:xfrm>
              <a:off x="10643531" y="2866373"/>
              <a:ext cx="140615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 700 MHz</a:t>
              </a:r>
            </a:p>
            <a:p>
              <a:pPr algn="ctr"/>
              <a:r>
                <a:rPr lang="en-US" sz="1100" dirty="0">
                  <a:solidFill>
                    <a:srgbClr val="ED7D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 MHz-3 GHz)</a:t>
              </a:r>
            </a:p>
          </p:txBody>
        </p:sp>
        <p:sp>
          <p:nvSpPr>
            <p:cNvPr id="58" name="Right Brace 57">
              <a:extLst>
                <a:ext uri="{FF2B5EF4-FFF2-40B4-BE49-F238E27FC236}">
                  <a16:creationId xmlns:a16="http://schemas.microsoft.com/office/drawing/2014/main" id="{F11ACCCE-A8DB-4187-BAA5-7A0F14EDC60D}"/>
                </a:ext>
              </a:extLst>
            </p:cNvPr>
            <p:cNvSpPr/>
            <p:nvPr/>
          </p:nvSpPr>
          <p:spPr>
            <a:xfrm>
              <a:off x="9092515" y="4606391"/>
              <a:ext cx="348916" cy="423019"/>
            </a:xfrm>
            <a:prstGeom prst="rightBrace">
              <a:avLst>
                <a:gd name="adj1" fmla="val 39367"/>
                <a:gd name="adj2" fmla="val 50000"/>
              </a:avLst>
            </a:prstGeom>
            <a:ln>
              <a:solidFill>
                <a:srgbClr val="7A7C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156F2F8-85EB-4F12-9554-ED81EA03FDBB}"/>
                </a:ext>
              </a:extLst>
            </p:cNvPr>
            <p:cNvSpPr txBox="1"/>
            <p:nvPr/>
          </p:nvSpPr>
          <p:spPr>
            <a:xfrm>
              <a:off x="8337794" y="4009483"/>
              <a:ext cx="1338828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 2.4 GHz</a:t>
              </a:r>
            </a:p>
            <a:p>
              <a:pPr algn="ctr"/>
              <a:r>
                <a:rPr lang="en-US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 GHz-10 GHz)</a:t>
              </a:r>
              <a:endPara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7FA99AE-55CC-44C8-A1DD-7019E35D3292}"/>
                </a:ext>
              </a:extLst>
            </p:cNvPr>
            <p:cNvSpPr txBox="1"/>
            <p:nvPr/>
          </p:nvSpPr>
          <p:spPr>
            <a:xfrm>
              <a:off x="9430956" y="4555487"/>
              <a:ext cx="122578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@10 GHz</a:t>
              </a:r>
            </a:p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 GHz-40 GHz)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D14C050-21BF-C424-D451-A9954DD7AE5C}"/>
              </a:ext>
            </a:extLst>
          </p:cNvPr>
          <p:cNvGrpSpPr/>
          <p:nvPr/>
        </p:nvGrpSpPr>
        <p:grpSpPr>
          <a:xfrm>
            <a:off x="4125285" y="5685341"/>
            <a:ext cx="4325816" cy="856068"/>
            <a:chOff x="4592703" y="5591071"/>
            <a:chExt cx="4325816" cy="8560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0C2C7F2-C761-A243-93DC-B6B195E304B8}"/>
                </a:ext>
              </a:extLst>
            </p:cNvPr>
            <p:cNvSpPr>
              <a:spLocks/>
            </p:cNvSpPr>
            <p:nvPr/>
          </p:nvSpPr>
          <p:spPr>
            <a:xfrm>
              <a:off x="4620797" y="5816197"/>
              <a:ext cx="2431975" cy="63094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60" tIns="60960" rIns="60960" bIns="60960">
              <a:spAutoFit/>
            </a:bodyPr>
            <a:lstStyle/>
            <a:p>
              <a:pPr marL="171450" indent="-171450" hangingPunct="0">
                <a:buClr>
                  <a:srgbClr val="535353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1A1918"/>
                  </a:solidFill>
                  <a:latin typeface="Arial"/>
                  <a:cs typeface="Arial"/>
                </a:rPr>
                <a:t>Consumer electronics</a:t>
              </a:r>
            </a:p>
            <a:p>
              <a:pPr marL="171450" indent="-171450" hangingPunct="0">
                <a:buClr>
                  <a:srgbClr val="535353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1A1918"/>
                  </a:solidFill>
                  <a:latin typeface="Arial"/>
                  <a:cs typeface="Arial"/>
                </a:rPr>
                <a:t>Telecommunications devices</a:t>
              </a:r>
            </a:p>
            <a:p>
              <a:pPr marL="171450" indent="-171450" hangingPunct="0">
                <a:buClr>
                  <a:srgbClr val="535353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1A1918"/>
                  </a:solidFill>
                  <a:latin typeface="Arial"/>
                  <a:cs typeface="Arial"/>
                </a:rPr>
                <a:t>Automotive infotainment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8506051-8D46-8349-8164-D19BAA53AE3B}"/>
                </a:ext>
              </a:extLst>
            </p:cNvPr>
            <p:cNvSpPr>
              <a:spLocks/>
            </p:cNvSpPr>
            <p:nvPr/>
          </p:nvSpPr>
          <p:spPr>
            <a:xfrm>
              <a:off x="4592703" y="5591071"/>
              <a:ext cx="4325816" cy="29238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60" tIns="60960" rIns="60960" bIns="60960">
              <a:spAutoFit/>
            </a:bodyPr>
            <a:lstStyle/>
            <a:p>
              <a:pPr hangingPunct="0">
                <a:buClr>
                  <a:srgbClr val="535353"/>
                </a:buClr>
              </a:pPr>
              <a:r>
                <a:rPr lang="en-US" sz="1100" kern="0" dirty="0">
                  <a:solidFill>
                    <a:srgbClr val="1A1918"/>
                  </a:solidFill>
                  <a:latin typeface="Arial"/>
                  <a:cs typeface="Arial"/>
                </a:rPr>
                <a:t>Suitable for noise-sensitive applications including: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AD05469-9E04-2743-9760-48DAD444C05D}"/>
                </a:ext>
              </a:extLst>
            </p:cNvPr>
            <p:cNvSpPr>
              <a:spLocks/>
            </p:cNvSpPr>
            <p:nvPr/>
          </p:nvSpPr>
          <p:spPr>
            <a:xfrm>
              <a:off x="6579765" y="5816197"/>
              <a:ext cx="2338754" cy="63094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60" tIns="60960" rIns="60960" bIns="60960">
              <a:spAutoFit/>
            </a:bodyPr>
            <a:lstStyle/>
            <a:p>
              <a:pPr marL="171450" indent="-171450" hangingPunct="0">
                <a:buClr>
                  <a:srgbClr val="535353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1A1918"/>
                  </a:solidFill>
                  <a:latin typeface="Arial"/>
                  <a:cs typeface="Arial"/>
                </a:rPr>
                <a:t>LTE / Wi-Fi</a:t>
              </a:r>
            </a:p>
            <a:p>
              <a:pPr marL="171450" indent="-171450" hangingPunct="0">
                <a:buClr>
                  <a:srgbClr val="535353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1A1918"/>
                  </a:solidFill>
                  <a:latin typeface="Arial"/>
                  <a:cs typeface="Arial"/>
                </a:rPr>
                <a:t>LTE / Wi-Fi / 5G</a:t>
              </a:r>
            </a:p>
            <a:p>
              <a:pPr marL="171450" indent="-171450" hangingPunct="0">
                <a:buClr>
                  <a:srgbClr val="535353"/>
                </a:buClr>
                <a:buFont typeface="Arial" panose="020B0604020202020204" pitchFamily="34" charset="0"/>
                <a:buChar char="•"/>
              </a:pPr>
              <a:r>
                <a:rPr lang="en-US" sz="1100" kern="0" dirty="0">
                  <a:solidFill>
                    <a:srgbClr val="1A1918"/>
                  </a:solidFill>
                  <a:latin typeface="Arial"/>
                  <a:cs typeface="Arial"/>
                </a:rPr>
                <a:t>FM / DVB / GPS / Wi-Fi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DA7DA79-17D0-CFEC-03B1-9BA050615964}"/>
              </a:ext>
            </a:extLst>
          </p:cNvPr>
          <p:cNvGrpSpPr/>
          <p:nvPr/>
        </p:nvGrpSpPr>
        <p:grpSpPr>
          <a:xfrm>
            <a:off x="4161729" y="5431970"/>
            <a:ext cx="3130179" cy="307777"/>
            <a:chOff x="4615500" y="5431970"/>
            <a:chExt cx="3130179" cy="30777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F205D36-C3B8-FD4D-A66B-C2A8632E775F}"/>
                </a:ext>
              </a:extLst>
            </p:cNvPr>
            <p:cNvCxnSpPr>
              <a:cxnSpLocks/>
            </p:cNvCxnSpPr>
            <p:nvPr/>
          </p:nvCxnSpPr>
          <p:spPr>
            <a:xfrm>
              <a:off x="5825439" y="5579832"/>
              <a:ext cx="192024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3D7023-CE45-0B49-940C-C926B3D4EC90}"/>
                </a:ext>
              </a:extLst>
            </p:cNvPr>
            <p:cNvSpPr>
              <a:spLocks/>
            </p:cNvSpPr>
            <p:nvPr/>
          </p:nvSpPr>
          <p:spPr>
            <a:xfrm>
              <a:off x="4615500" y="5431970"/>
              <a:ext cx="1257075" cy="307777"/>
            </a:xfrm>
            <a:prstGeom prst="rect">
              <a:avLst/>
            </a:prstGeom>
            <a:ln w="12700">
              <a:miter lim="400000"/>
            </a:ln>
          </p:spPr>
          <p:txBody>
            <a:bodyPr lIns="45719" rIns="45719">
              <a:spAutoFit/>
            </a:bodyPr>
            <a:lstStyle/>
            <a:p>
              <a:pPr hangingPunct="0"/>
              <a:r>
                <a:rPr lang="en-US" sz="1400" b="1" kern="0" dirty="0">
                  <a:solidFill>
                    <a:srgbClr val="2F528F"/>
                  </a:solidFill>
                  <a:latin typeface="Arial"/>
                  <a:cs typeface="Arial"/>
                </a:rPr>
                <a:t>Applications</a:t>
              </a:r>
            </a:p>
          </p:txBody>
        </p:sp>
      </p:grpSp>
      <p:cxnSp>
        <p:nvCxnSpPr>
          <p:cNvPr id="82" name="Connector: Elbow 11">
            <a:extLst>
              <a:ext uri="{FF2B5EF4-FFF2-40B4-BE49-F238E27FC236}">
                <a16:creationId xmlns:a16="http://schemas.microsoft.com/office/drawing/2014/main" id="{096E4FB5-8128-BE4C-87B5-CB7B077599E9}"/>
              </a:ext>
            </a:extLst>
          </p:cNvPr>
          <p:cNvCxnSpPr>
            <a:cxnSpLocks/>
            <a:stCxn id="113" idx="2"/>
            <a:endCxn id="119" idx="1"/>
          </p:cNvCxnSpPr>
          <p:nvPr/>
        </p:nvCxnSpPr>
        <p:spPr>
          <a:xfrm rot="16200000" flipH="1">
            <a:off x="1909617" y="4323545"/>
            <a:ext cx="242357" cy="505629"/>
          </a:xfrm>
          <a:prstGeom prst="bentConnector2">
            <a:avLst/>
          </a:prstGeom>
          <a:ln w="19050">
            <a:solidFill>
              <a:srgbClr val="2F52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EA495C4-C880-71A1-BF91-3FCC575A37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FLEX SUPPRESSOR</a:t>
            </a:r>
            <a:r>
              <a:rPr lang="en-US" baseline="30000" dirty="0"/>
              <a:t>®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F2082A9-9D1F-6B5F-E82E-F726EB73A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NOISE SUPPRESSION SHEET, ROLL OR TAPE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39FFD14D-1E76-325B-3893-C5D7495A8A80}"/>
              </a:ext>
            </a:extLst>
          </p:cNvPr>
          <p:cNvSpPr txBox="1"/>
          <p:nvPr/>
        </p:nvSpPr>
        <p:spPr>
          <a:xfrm>
            <a:off x="335989" y="975832"/>
            <a:ext cx="335280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b="1">
                <a:solidFill>
                  <a:srgbClr val="2F528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F52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Overview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795068-7C5D-1F73-E515-B84E5C2E80EF}"/>
              </a:ext>
            </a:extLst>
          </p:cNvPr>
          <p:cNvCxnSpPr/>
          <p:nvPr/>
        </p:nvCxnSpPr>
        <p:spPr>
          <a:xfrm>
            <a:off x="1535836" y="1168919"/>
            <a:ext cx="1615736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94B3EA4E-C185-DE17-1612-C5063D32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123" y="1215829"/>
            <a:ext cx="986701" cy="9144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194B125-6A9D-9B6E-EC65-8ED34C2C5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240" y="1215829"/>
            <a:ext cx="1255446" cy="914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5A0597-27CF-9110-1235-DC5C3547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2346" y="1398709"/>
            <a:ext cx="847023" cy="54864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9A8EC8A-B00B-9C1B-4E06-F5FEEDF1C0FD}"/>
              </a:ext>
            </a:extLst>
          </p:cNvPr>
          <p:cNvGrpSpPr/>
          <p:nvPr/>
        </p:nvGrpSpPr>
        <p:grpSpPr>
          <a:xfrm>
            <a:off x="4161729" y="993158"/>
            <a:ext cx="4180567" cy="307777"/>
            <a:chOff x="4161729" y="1247680"/>
            <a:chExt cx="4180567" cy="307777"/>
          </a:xfrm>
        </p:grpSpPr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B80786F9-9C20-A022-C532-E3035E472D97}"/>
                </a:ext>
              </a:extLst>
            </p:cNvPr>
            <p:cNvSpPr txBox="1"/>
            <p:nvPr/>
          </p:nvSpPr>
          <p:spPr>
            <a:xfrm>
              <a:off x="4161729" y="1247680"/>
              <a:ext cx="4180567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400" b="1">
                  <a:solidFill>
                    <a:srgbClr val="2F528F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F528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Electrical Characteristics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B941FF0-CFAD-FFEE-8950-96EF7D06AAAA}"/>
                </a:ext>
              </a:extLst>
            </p:cNvPr>
            <p:cNvCxnSpPr>
              <a:cxnSpLocks/>
            </p:cNvCxnSpPr>
            <p:nvPr/>
          </p:nvCxnSpPr>
          <p:spPr>
            <a:xfrm>
              <a:off x="6421845" y="1401568"/>
              <a:ext cx="1280160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129206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024335157645567"/>
</p:tagLst>
</file>

<file path=ppt/theme/theme1.xml><?xml version="1.0" encoding="utf-8"?>
<a:theme xmlns:a="http://schemas.openxmlformats.org/drawingml/2006/main" name="Custom Design">
  <a:themeElements>
    <a:clrScheme name="Custom 1">
      <a:dk1>
        <a:srgbClr val="1A1918"/>
      </a:dk1>
      <a:lt1>
        <a:srgbClr val="FEFEFD"/>
      </a:lt1>
      <a:dk2>
        <a:srgbClr val="00488F"/>
      </a:dk2>
      <a:lt2>
        <a:srgbClr val="FEFEFD"/>
      </a:lt2>
      <a:accent1>
        <a:srgbClr val="9E9F9E"/>
      </a:accent1>
      <a:accent2>
        <a:srgbClr val="0096FF"/>
      </a:accent2>
      <a:accent3>
        <a:srgbClr val="0A4179"/>
      </a:accent3>
      <a:accent4>
        <a:srgbClr val="007DC2"/>
      </a:accent4>
      <a:accent5>
        <a:srgbClr val="B8DFEC"/>
      </a:accent5>
      <a:accent6>
        <a:srgbClr val="FAEAA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Design">
      <a:dk1>
        <a:srgbClr val="1A1918"/>
      </a:dk1>
      <a:lt1>
        <a:srgbClr val="FEFEFD"/>
      </a:lt1>
      <a:dk2>
        <a:srgbClr val="A7A7A7"/>
      </a:dk2>
      <a:lt2>
        <a:srgbClr val="535353"/>
      </a:lt2>
      <a:accent1>
        <a:srgbClr val="9E9F9E"/>
      </a:accent1>
      <a:accent2>
        <a:srgbClr val="0096FF"/>
      </a:accent2>
      <a:accent3>
        <a:srgbClr val="204F83"/>
      </a:accent3>
      <a:accent4>
        <a:srgbClr val="E86848"/>
      </a:accent4>
      <a:accent5>
        <a:srgbClr val="F0F1F0"/>
      </a:accent5>
      <a:accent6>
        <a:srgbClr val="0178BA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EFD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1918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1918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0C9C703-8D61-F845-9E34-D05A583FAC3E}">
  <we:reference id="wa104380278" version="1.0.0.6" store="en-US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D50E706F73D479E844089E5209605" ma:contentTypeVersion="9" ma:contentTypeDescription="Create a new document." ma:contentTypeScope="" ma:versionID="f64e25f1c131006800a042e947325f04">
  <xsd:schema xmlns:xsd="http://www.w3.org/2001/XMLSchema" xmlns:xs="http://www.w3.org/2001/XMLSchema" xmlns:p="http://schemas.microsoft.com/office/2006/metadata/properties" xmlns:ns2="66f0f7e9-e300-448c-8c74-e9090bac626e" xmlns:ns3="048552ae-af8c-4191-a53e-89d9051c19f6" targetNamespace="http://schemas.microsoft.com/office/2006/metadata/properties" ma:root="true" ma:fieldsID="12c660d5caed1b407b45fc5f3589cb47" ns2:_="" ns3:_="">
    <xsd:import namespace="66f0f7e9-e300-448c-8c74-e9090bac626e"/>
    <xsd:import namespace="048552ae-af8c-4191-a53e-89d9051c19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0f7e9-e300-448c-8c74-e9090bac6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552ae-af8c-4191-a53e-89d9051c19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32663D-ACFC-48BC-A402-C1799466F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D2CAEC-A06C-4848-9CD0-AC9F75B9A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0f7e9-e300-448c-8c74-e9090bac626e"/>
    <ds:schemaRef ds:uri="048552ae-af8c-4191-a53e-89d9051c19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5EA53C-7F5C-4200-8C23-5C5646EA63B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KEMET White_theme</Template>
  <TotalTime>0</TotalTime>
  <Words>308</Words>
  <Application>Microsoft Office PowerPoint</Application>
  <PresentationFormat>Widescreen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Monaco</vt:lpstr>
      <vt:lpstr>Red Hat Display</vt:lpstr>
      <vt:lpstr>System Font Regular</vt:lpstr>
      <vt:lpstr>Arial</vt:lpstr>
      <vt:lpstr>Calibri</vt:lpstr>
      <vt:lpstr>Courier New</vt:lpstr>
      <vt:lpstr>Custom Design</vt:lpstr>
      <vt:lpstr>Office Theme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D. Conowal</dc:creator>
  <cp:lastModifiedBy>Lisa A. Nelson</cp:lastModifiedBy>
  <cp:revision>12</cp:revision>
  <dcterms:created xsi:type="dcterms:W3CDTF">2020-07-09T17:17:03Z</dcterms:created>
  <dcterms:modified xsi:type="dcterms:W3CDTF">2023-08-17T20:05:09Z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0x01010043FD50E706F73D479E844089E5209605</vt:lpwstr>
  </property>
</Properties>
</file>